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22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2" r:id="rId11"/>
    <p:sldId id="333" r:id="rId12"/>
    <p:sldId id="334" r:id="rId13"/>
    <p:sldId id="335" r:id="rId14"/>
    <p:sldId id="341" r:id="rId15"/>
    <p:sldId id="340" r:id="rId16"/>
    <p:sldId id="338" r:id="rId17"/>
    <p:sldId id="316" r:id="rId18"/>
    <p:sldId id="259" r:id="rId19"/>
  </p:sldIdLst>
  <p:sldSz cx="9144000" cy="5143500" type="screen16x9"/>
  <p:notesSz cx="6669088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CE33"/>
    <a:srgbClr val="00B0F0"/>
    <a:srgbClr val="FF4343"/>
    <a:srgbClr val="0070C0"/>
    <a:srgbClr val="93CDDD"/>
    <a:srgbClr val="FFCC29"/>
    <a:srgbClr val="ADDB7B"/>
    <a:srgbClr val="CD3F3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799"/>
  </p:normalViewPr>
  <p:slideViewPr>
    <p:cSldViewPr>
      <p:cViewPr varScale="1">
        <p:scale>
          <a:sx n="113" d="100"/>
          <a:sy n="113" d="100"/>
        </p:scale>
        <p:origin x="200" y="4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88" y="-9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92330-D5C2-43E8-8A07-221DD08A245B}" type="datetimeFigureOut">
              <a:rPr lang="zh-CN" altLang="en-US" smtClean="0"/>
              <a:pPr/>
              <a:t>2018/10/7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65FFF-14C8-4C4A-A1A6-7DD7CF038F1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066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601CB-CAAF-4E19-8949-D2E860264A21}" type="datetimeFigureOut">
              <a:rPr lang="zh-CN" altLang="en-US" smtClean="0"/>
              <a:pPr/>
              <a:t>2018/10/7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05B63-029A-481A-9D99-262D5CC033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627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559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231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55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691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083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54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836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90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970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56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可自由复制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你可以将软件复制到你的电脑，你客户的电脑，或者任何地方。复制份数没有任何限制。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可自由分发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在你的网站提供下载，拷贝到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盘送人，或者将源代码打印出来从窗户扔出去（环保起见，请别这样做）。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可以用来盈利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你可以在分发软件的时候收费，但你必须在收费前向你的客户提供该软件的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GPL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许可协议，以便让他们知道，他们可以从别的渠道免费得到这份软件，以及你收费的理由。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可自由修改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如果你想添加或删除某个功能，没问题，如果你想在别的项目中使用部分代码，也没问题，唯一的要求是，使用了这段代码的项目也必须使用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GPL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需要注意的是，分发的时候，需要明确提供源代码和二进制文件，另外，用于某些程序的某些协议有一些问题和限制，你可以看一下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PierreJoye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写的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 Guide to GPL Compliance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一文。使用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GPL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协议，你必须在源代码代码中包含相应信息，以及协议本身。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63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6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524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58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13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1"/>
            <a:ext cx="8229600" cy="3651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27650" y="110891"/>
            <a:ext cx="732625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77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1"/>
            <a:ext cx="8229600" cy="3651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27650" y="110891"/>
            <a:ext cx="732625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7007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1"/>
            <a:ext cx="8229600" cy="3651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27650" y="110891"/>
            <a:ext cx="732625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8022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44EAC8A-30F4-5C4B-8019-33065428FFA4}" type="datetimeFigureOut">
              <a:rPr kumimoji="1" lang="zh-CN" altLang="en-US" smtClean="0"/>
              <a:t>2018/10/7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165F-07CE-1E44-ACBF-D757BB08C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03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9382" y="339502"/>
            <a:ext cx="23377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779912" y="339502"/>
            <a:ext cx="536408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9382" y="5037674"/>
            <a:ext cx="9153382" cy="112658"/>
            <a:chOff x="-9382" y="5037674"/>
            <a:chExt cx="9153382" cy="112658"/>
          </a:xfrm>
        </p:grpSpPr>
        <p:sp>
          <p:nvSpPr>
            <p:cNvPr id="12" name="矩形 11"/>
            <p:cNvSpPr/>
            <p:nvPr/>
          </p:nvSpPr>
          <p:spPr>
            <a:xfrm>
              <a:off x="-9382" y="5037674"/>
              <a:ext cx="1303200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93818" y="5037674"/>
              <a:ext cx="1303200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97018" y="5037674"/>
              <a:ext cx="1303200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900218" y="5037674"/>
              <a:ext cx="1303200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177497" y="5037674"/>
              <a:ext cx="1303200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480697" y="5037674"/>
              <a:ext cx="1303200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777261" y="5037674"/>
              <a:ext cx="1366739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7380312" y="456430"/>
            <a:ext cx="1728192" cy="22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人才培养整体解决方案提供专家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99418"/>
            <a:ext cx="936104" cy="2402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IT梦工场\IT梦工场\PPT模板、word公司介绍\IT梦工场公司介绍PPT模板\IT梦工场公司介绍 2014.7.11\IT梦工场公司介绍2015.6.8\封面背景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0" y="3811"/>
            <a:ext cx="915383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349145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● 讲师：张国华 ●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4759" y="4631586"/>
            <a:ext cx="2451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www.zhongxunedu.com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2223904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CD3F3F"/>
                </a:solidFill>
                <a:latin typeface="微软雅黑" pitchFamily="34" charset="-122"/>
                <a:ea typeface="微软雅黑" pitchFamily="34" charset="-122"/>
              </a:rPr>
              <a:t>01-</a:t>
            </a:r>
            <a:r>
              <a:rPr lang="zh-CN" altLang="en-US" sz="4000" b="1" dirty="0" smtClean="0">
                <a:solidFill>
                  <a:srgbClr val="CD3F3F"/>
                </a:solidFill>
                <a:latin typeface="微软雅黑" pitchFamily="34" charset="-122"/>
                <a:ea typeface="微软雅黑" pitchFamily="34" charset="-122"/>
              </a:rPr>
              <a:t>开源生态和</a:t>
            </a:r>
            <a:r>
              <a:rPr lang="en-US" altLang="zh-CN" sz="4000" b="1" dirty="0" smtClean="0">
                <a:solidFill>
                  <a:srgbClr val="CD3F3F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475656" y="1739012"/>
            <a:ext cx="6048672" cy="112658"/>
            <a:chOff x="1187624" y="1162948"/>
            <a:chExt cx="6048672" cy="112658"/>
          </a:xfrm>
        </p:grpSpPr>
        <p:sp>
          <p:nvSpPr>
            <p:cNvPr id="2" name="矩形 1"/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75656" y="3219822"/>
            <a:ext cx="6048672" cy="112658"/>
            <a:chOff x="1187624" y="1162948"/>
            <a:chExt cx="6048672" cy="112658"/>
          </a:xfrm>
        </p:grpSpPr>
        <p:sp>
          <p:nvSpPr>
            <p:cNvPr id="18" name="矩形 17"/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5"/>
          <p:cNvSpPr txBox="1"/>
          <p:nvPr/>
        </p:nvSpPr>
        <p:spPr>
          <a:xfrm>
            <a:off x="7092280" y="123478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中讯环亚培训专用 请勿外传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557310" y="804556"/>
            <a:ext cx="2069797" cy="698304"/>
            <a:chOff x="3563888" y="903226"/>
            <a:chExt cx="2069797" cy="698304"/>
          </a:xfrm>
        </p:grpSpPr>
        <p:sp>
          <p:nvSpPr>
            <p:cNvPr id="28" name="矩形 27"/>
            <p:cNvSpPr/>
            <p:nvPr/>
          </p:nvSpPr>
          <p:spPr>
            <a:xfrm>
              <a:off x="3563888" y="1347614"/>
              <a:ext cx="2069797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人才培养整体解决方案提供专家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289" y="903226"/>
              <a:ext cx="1731807" cy="444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5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Linux</a:t>
            </a:r>
            <a:r>
              <a:rPr lang="zh-CN" altLang="en-US" dirty="0" smtClean="0"/>
              <a:t>的起源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2829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广义上的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系统最早实际上只是一个操作系统核心，目前泛指各种市面上的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发行版：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遵循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的操作系统核心；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由芬兰赫尔辛基大学的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Linus Torvalds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系统核心的第一个公开版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版发布 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1.0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版发布 ；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开源、简洁、高效并拥有强大的开发团队；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市面上主流的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发行版均包括了核心、库和外围程序工具集，主流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发行版包括：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 Hat Enterprise 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 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SuSE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Enterprise 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发行版的特点：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结合了“开源社区的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+GUN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使用工具集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系统厂商定制”所形成的可用的开源操作系统；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97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Linux</a:t>
            </a:r>
            <a:r>
              <a:rPr lang="zh-CN" altLang="en-US" dirty="0" smtClean="0"/>
              <a:t>“黑社会组织”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28" y="843558"/>
            <a:ext cx="3766392" cy="2787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071" y="2833874"/>
            <a:ext cx="3424436" cy="20492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744" y="3291830"/>
            <a:ext cx="2800805" cy="1654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1229184"/>
            <a:ext cx="3102992" cy="11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9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黑帮老大</a:t>
            </a:r>
            <a:r>
              <a:rPr lang="en-US" altLang="zh-CN" dirty="0" smtClean="0"/>
              <a:t>-</a:t>
            </a:r>
            <a:r>
              <a:rPr lang="en-US" altLang="zh-CN" dirty="0"/>
              <a:t> Linus Torvalds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1560" y="1779662"/>
            <a:ext cx="5184576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所取得的许多成功，其实可以归结为我的缺点所致：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、我很懒散。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、我喜欢授权给其他人。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这花费了我大量的精力：编程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睡觉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睡觉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吃饭（饼干）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睡觉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洗澡（冲冲了事）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――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85" y="1202545"/>
            <a:ext cx="2912387" cy="29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4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U2L</a:t>
            </a:r>
            <a:r>
              <a:rPr lang="zh-CN" altLang="en-US" dirty="0" smtClean="0"/>
              <a:t> 和 去</a:t>
            </a:r>
            <a:r>
              <a:rPr lang="en-US" altLang="zh-CN" dirty="0" smtClean="0"/>
              <a:t>IOE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2480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在打造新一代数据中心的过程中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把应用系统从昂贵、封闭的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平台迁移到经济、灵活的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U2L),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一直是近年来优化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架构、推进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变革的一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项有效措施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是源自阿里巴巴的一项技术运动，逐渐扩散到金融、电信、政府等各个领域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不管是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U2L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，还是去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，都是将业务系统迁移到以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X86+Linux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为基础平台的架构上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W2L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 Linux)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因为安全原因，也在飞速发展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587648" y="942386"/>
            <a:ext cx="1171578" cy="2195799"/>
            <a:chOff x="783531" y="847388"/>
            <a:chExt cx="1562104" cy="292773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947" y="847388"/>
              <a:ext cx="1239077" cy="44193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451" y="1493719"/>
              <a:ext cx="1014067" cy="110625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451" y="2791149"/>
              <a:ext cx="983970" cy="98397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24947" y="1302544"/>
              <a:ext cx="132190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50"/>
                <a:t>Apache</a:t>
              </a:r>
              <a:r>
                <a:rPr kumimoji="1" lang="zh-CN" altLang="en-US" sz="1050" dirty="0"/>
                <a:t>基金会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83531" y="2541673"/>
              <a:ext cx="156210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dirty="0"/>
                <a:t>其他团体或个人</a:t>
              </a:r>
            </a:p>
          </p:txBody>
        </p:sp>
      </p:grpSp>
      <p:sp>
        <p:nvSpPr>
          <p:cNvPr id="11" name="虚尾箭头 10"/>
          <p:cNvSpPr/>
          <p:nvPr/>
        </p:nvSpPr>
        <p:spPr>
          <a:xfrm>
            <a:off x="1885950" y="1666254"/>
            <a:ext cx="409989" cy="38017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2" name="文本框 11"/>
          <p:cNvSpPr txBox="1"/>
          <p:nvPr/>
        </p:nvSpPr>
        <p:spPr>
          <a:xfrm>
            <a:off x="1826316" y="1273839"/>
            <a:ext cx="469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/>
              <a:t>贡献项目</a:t>
            </a:r>
          </a:p>
        </p:txBody>
      </p:sp>
      <p:sp>
        <p:nvSpPr>
          <p:cNvPr id="13" name="云形 12"/>
          <p:cNvSpPr/>
          <p:nvPr/>
        </p:nvSpPr>
        <p:spPr>
          <a:xfrm>
            <a:off x="2713382" y="843558"/>
            <a:ext cx="2743200" cy="430281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350" dirty="0"/>
              <a:t>Linux</a:t>
            </a:r>
            <a:r>
              <a:rPr kumimoji="1" lang="zh-CN" altLang="en-US" sz="1350" dirty="0"/>
              <a:t>开源社区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5081" y="3512214"/>
            <a:ext cx="13119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/>
              <a:t>开软软件的主要组织方式是“基金会”当然也有其他类型的团体甚至是个人，他们维护着成千上万个开源项目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13383" y="3512214"/>
            <a:ext cx="292210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/>
              <a:t>开源社区是一种“模糊”的说法，有这些基金会、团队、个人贡献的项目共同组成“开源社区”，在</a:t>
            </a:r>
            <a:r>
              <a:rPr kumimoji="1" lang="en-US" altLang="zh-CN" sz="1050" dirty="0"/>
              <a:t>Linux</a:t>
            </a:r>
            <a:r>
              <a:rPr kumimoji="1" lang="zh-CN" altLang="en-US" sz="1050" dirty="0"/>
              <a:t>层面，有着数千个项目，每个项目都有对应的团队进行维护和管理，全民参与</a:t>
            </a:r>
            <a:endParaRPr kumimoji="1" lang="en-US" altLang="zh-CN" sz="1050" dirty="0"/>
          </a:p>
          <a:p>
            <a:r>
              <a:rPr kumimoji="1" lang="zh-CN" altLang="en-US" sz="1050" dirty="0"/>
              <a:t>每个项目都有自己的版本发行机制，通常为</a:t>
            </a:r>
            <a:r>
              <a:rPr kumimoji="1" lang="en-US" altLang="zh-CN" sz="1050" dirty="0"/>
              <a:t>3</a:t>
            </a:r>
            <a:r>
              <a:rPr kumimoji="1" lang="zh-CN" altLang="en-US" sz="1050" dirty="0"/>
              <a:t>个月发行一个版本，社区的目的是尽快推出新的版本，体现新的特性吸引眼球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914651" y="1399169"/>
            <a:ext cx="417443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88"/>
              <a:t>Kernel</a:t>
            </a:r>
            <a:endParaRPr kumimoji="1" lang="zh-CN" altLang="en-US" sz="788" dirty="0"/>
          </a:p>
        </p:txBody>
      </p:sp>
      <p:sp>
        <p:nvSpPr>
          <p:cNvPr id="32" name="文本框 31"/>
          <p:cNvSpPr txBox="1"/>
          <p:nvPr/>
        </p:nvSpPr>
        <p:spPr>
          <a:xfrm>
            <a:off x="3424388" y="1399169"/>
            <a:ext cx="41744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88" dirty="0" err="1"/>
              <a:t>glibc</a:t>
            </a:r>
            <a:endParaRPr kumimoji="1" lang="zh-CN" altLang="en-US" sz="788" dirty="0"/>
          </a:p>
        </p:txBody>
      </p:sp>
      <p:sp>
        <p:nvSpPr>
          <p:cNvPr id="39" name="文本框 38"/>
          <p:cNvSpPr txBox="1"/>
          <p:nvPr/>
        </p:nvSpPr>
        <p:spPr>
          <a:xfrm>
            <a:off x="3939552" y="1399169"/>
            <a:ext cx="62413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88"/>
              <a:t>net-tools</a:t>
            </a:r>
            <a:endParaRPr kumimoji="1" lang="zh-CN" altLang="en-US" sz="788" dirty="0"/>
          </a:p>
        </p:txBody>
      </p:sp>
      <p:sp>
        <p:nvSpPr>
          <p:cNvPr id="46" name="文本框 45"/>
          <p:cNvSpPr txBox="1"/>
          <p:nvPr/>
        </p:nvSpPr>
        <p:spPr>
          <a:xfrm>
            <a:off x="4460146" y="1386978"/>
            <a:ext cx="505685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88" dirty="0" err="1"/>
              <a:t>openssh</a:t>
            </a:r>
            <a:endParaRPr kumimoji="1" lang="zh-CN" altLang="en-US" sz="788" dirty="0"/>
          </a:p>
        </p:txBody>
      </p:sp>
      <p:sp>
        <p:nvSpPr>
          <p:cNvPr id="53" name="文本框 52"/>
          <p:cNvSpPr txBox="1"/>
          <p:nvPr/>
        </p:nvSpPr>
        <p:spPr>
          <a:xfrm>
            <a:off x="4980739" y="1399169"/>
            <a:ext cx="50568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88" dirty="0"/>
              <a:t>gnome</a:t>
            </a:r>
            <a:endParaRPr kumimoji="1" lang="zh-CN" altLang="en-US" sz="788" dirty="0"/>
          </a:p>
        </p:txBody>
      </p:sp>
      <p:grpSp>
        <p:nvGrpSpPr>
          <p:cNvPr id="71" name="组 70"/>
          <p:cNvGrpSpPr/>
          <p:nvPr/>
        </p:nvGrpSpPr>
        <p:grpSpPr>
          <a:xfrm>
            <a:off x="2623931" y="1654063"/>
            <a:ext cx="2590129" cy="1672667"/>
            <a:chOff x="3498574" y="1796291"/>
            <a:chExt cx="3453505" cy="2230222"/>
          </a:xfrm>
        </p:grpSpPr>
        <p:cxnSp>
          <p:nvCxnSpPr>
            <p:cNvPr id="17" name="直线连接符 16"/>
            <p:cNvCxnSpPr/>
            <p:nvPr/>
          </p:nvCxnSpPr>
          <p:spPr>
            <a:xfrm flipV="1">
              <a:off x="4161794" y="1812546"/>
              <a:ext cx="15622" cy="2133289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4148594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19" name="椭圆 18"/>
            <p:cNvSpPr/>
            <p:nvPr/>
          </p:nvSpPr>
          <p:spPr>
            <a:xfrm>
              <a:off x="4151575" y="328909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141636" y="294047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2" name="椭圆 21"/>
            <p:cNvSpPr/>
            <p:nvPr/>
          </p:nvSpPr>
          <p:spPr>
            <a:xfrm>
              <a:off x="4141636" y="24458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3" name="椭圆 22"/>
            <p:cNvSpPr/>
            <p:nvPr/>
          </p:nvSpPr>
          <p:spPr>
            <a:xfrm>
              <a:off x="4144617" y="21934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26" name="直线连接符 25"/>
            <p:cNvCxnSpPr/>
            <p:nvPr/>
          </p:nvCxnSpPr>
          <p:spPr>
            <a:xfrm flipV="1">
              <a:off x="4841444" y="1812546"/>
              <a:ext cx="15622" cy="2133289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4828244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821286" y="339842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9" name="椭圆 28"/>
            <p:cNvSpPr/>
            <p:nvPr/>
          </p:nvSpPr>
          <p:spPr>
            <a:xfrm>
              <a:off x="4811347" y="27911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0" name="椭圆 29"/>
            <p:cNvSpPr/>
            <p:nvPr/>
          </p:nvSpPr>
          <p:spPr>
            <a:xfrm>
              <a:off x="4821286" y="24458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33" name="直线连接符 32"/>
            <p:cNvCxnSpPr/>
            <p:nvPr/>
          </p:nvCxnSpPr>
          <p:spPr>
            <a:xfrm flipV="1">
              <a:off x="5528331" y="1812546"/>
              <a:ext cx="15622" cy="2133289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551513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5" name="椭圆 34"/>
            <p:cNvSpPr/>
            <p:nvPr/>
          </p:nvSpPr>
          <p:spPr>
            <a:xfrm>
              <a:off x="5508173" y="33864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6" name="椭圆 35"/>
            <p:cNvSpPr/>
            <p:nvPr/>
          </p:nvSpPr>
          <p:spPr>
            <a:xfrm>
              <a:off x="5508173" y="314327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7" name="椭圆 36"/>
            <p:cNvSpPr/>
            <p:nvPr/>
          </p:nvSpPr>
          <p:spPr>
            <a:xfrm>
              <a:off x="5518392" y="285287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8" name="椭圆 37"/>
            <p:cNvSpPr/>
            <p:nvPr/>
          </p:nvSpPr>
          <p:spPr>
            <a:xfrm>
              <a:off x="5511154" y="26009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40" name="直线连接符 39"/>
            <p:cNvCxnSpPr/>
            <p:nvPr/>
          </p:nvCxnSpPr>
          <p:spPr>
            <a:xfrm flipV="1">
              <a:off x="6222455" y="1796291"/>
              <a:ext cx="15622" cy="2133289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6209255" y="359562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42" name="椭圆 41"/>
            <p:cNvSpPr/>
            <p:nvPr/>
          </p:nvSpPr>
          <p:spPr>
            <a:xfrm>
              <a:off x="6212236" y="327284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43" name="椭圆 42"/>
            <p:cNvSpPr/>
            <p:nvPr/>
          </p:nvSpPr>
          <p:spPr>
            <a:xfrm>
              <a:off x="6202297" y="29242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44" name="椭圆 43"/>
            <p:cNvSpPr/>
            <p:nvPr/>
          </p:nvSpPr>
          <p:spPr>
            <a:xfrm>
              <a:off x="6202297" y="24296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45" name="椭圆 44"/>
            <p:cNvSpPr/>
            <p:nvPr/>
          </p:nvSpPr>
          <p:spPr>
            <a:xfrm>
              <a:off x="6205278" y="217716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47" name="直线连接符 46"/>
            <p:cNvCxnSpPr/>
            <p:nvPr/>
          </p:nvCxnSpPr>
          <p:spPr>
            <a:xfrm flipV="1">
              <a:off x="6916579" y="1812546"/>
              <a:ext cx="15622" cy="2133289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6903379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06360" y="328909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0" name="椭圆 49"/>
            <p:cNvSpPr/>
            <p:nvPr/>
          </p:nvSpPr>
          <p:spPr>
            <a:xfrm>
              <a:off x="6896421" y="294047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1" name="椭圆 50"/>
            <p:cNvSpPr/>
            <p:nvPr/>
          </p:nvSpPr>
          <p:spPr>
            <a:xfrm>
              <a:off x="6896421" y="269434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2" name="椭圆 51"/>
            <p:cNvSpPr/>
            <p:nvPr/>
          </p:nvSpPr>
          <p:spPr>
            <a:xfrm>
              <a:off x="6899402" y="21934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498574" y="3595626"/>
              <a:ext cx="5168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50" dirty="0"/>
                <a:t>2.6.28</a:t>
              </a:r>
              <a:endParaRPr kumimoji="1" lang="zh-CN" altLang="en-US" sz="75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502085" y="3211707"/>
              <a:ext cx="5168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50" dirty="0"/>
                <a:t>2.6.29</a:t>
              </a:r>
              <a:endParaRPr kumimoji="1" lang="zh-CN" altLang="en-US" sz="750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527863" y="2836868"/>
              <a:ext cx="5168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50" dirty="0"/>
                <a:t>2.6.32</a:t>
              </a:r>
              <a:endParaRPr kumimoji="1" lang="zh-CN" altLang="en-US" sz="75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527863" y="2372869"/>
              <a:ext cx="5168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50" dirty="0"/>
                <a:t>2.6.33</a:t>
              </a:r>
              <a:endParaRPr kumimoji="1" lang="zh-CN" altLang="en-US" sz="750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528950" y="2088499"/>
              <a:ext cx="5168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50" dirty="0"/>
                <a:t>2.6.35</a:t>
              </a:r>
              <a:endParaRPr kumimoji="1" lang="zh-CN" altLang="en-US" sz="750" dirty="0"/>
            </a:p>
          </p:txBody>
        </p:sp>
        <p:sp>
          <p:nvSpPr>
            <p:cNvPr id="60" name="椭圆 59"/>
            <p:cNvSpPr/>
            <p:nvPr/>
          </p:nvSpPr>
          <p:spPr>
            <a:xfrm>
              <a:off x="5514957" y="223665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70237" y="3549973"/>
              <a:ext cx="516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50" dirty="0"/>
                <a:t>2.5</a:t>
              </a:r>
              <a:endParaRPr kumimoji="1" lang="zh-CN" altLang="en-US" sz="750" dirty="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83437" y="3303752"/>
              <a:ext cx="516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50" dirty="0"/>
                <a:t>2.9</a:t>
              </a:r>
              <a:endParaRPr kumimoji="1" lang="zh-CN" altLang="en-US" sz="750" dirty="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400909" y="2700857"/>
              <a:ext cx="516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50" dirty="0"/>
                <a:t>2.12</a:t>
              </a:r>
              <a:endParaRPr kumimoji="1" lang="zh-CN" altLang="en-US" sz="75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417307" y="2352224"/>
              <a:ext cx="516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50" dirty="0"/>
                <a:t>2.13</a:t>
              </a:r>
              <a:endParaRPr kumimoji="1" lang="zh-CN" altLang="en-US" sz="750" dirty="0"/>
            </a:p>
          </p:txBody>
        </p:sp>
      </p:grpSp>
      <p:sp>
        <p:nvSpPr>
          <p:cNvPr id="72" name="任意形状 71"/>
          <p:cNvSpPr/>
          <p:nvPr/>
        </p:nvSpPr>
        <p:spPr>
          <a:xfrm>
            <a:off x="3123372" y="1848836"/>
            <a:ext cx="3414297" cy="671951"/>
          </a:xfrm>
          <a:custGeom>
            <a:avLst/>
            <a:gdLst>
              <a:gd name="connsiteX0" fmla="*/ 0 w 4552396"/>
              <a:gd name="connsiteY0" fmla="*/ 895935 h 895935"/>
              <a:gd name="connsiteX1" fmla="*/ 675861 w 4552396"/>
              <a:gd name="connsiteY1" fmla="*/ 766726 h 895935"/>
              <a:gd name="connsiteX2" fmla="*/ 1371600 w 4552396"/>
              <a:gd name="connsiteY2" fmla="*/ 826361 h 895935"/>
              <a:gd name="connsiteX3" fmla="*/ 2047461 w 4552396"/>
              <a:gd name="connsiteY3" fmla="*/ 398978 h 895935"/>
              <a:gd name="connsiteX4" fmla="*/ 2763078 w 4552396"/>
              <a:gd name="connsiteY4" fmla="*/ 657396 h 895935"/>
              <a:gd name="connsiteX5" fmla="*/ 4273826 w 4552396"/>
              <a:gd name="connsiteY5" fmla="*/ 90865 h 895935"/>
              <a:gd name="connsiteX6" fmla="*/ 4552121 w 4552396"/>
              <a:gd name="connsiteY6" fmla="*/ 1413 h 89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396" h="895935">
                <a:moveTo>
                  <a:pt x="0" y="895935"/>
                </a:moveTo>
                <a:cubicBezTo>
                  <a:pt x="223630" y="837128"/>
                  <a:pt x="447261" y="778322"/>
                  <a:pt x="675861" y="766726"/>
                </a:cubicBezTo>
                <a:cubicBezTo>
                  <a:pt x="904461" y="755130"/>
                  <a:pt x="1143000" y="887652"/>
                  <a:pt x="1371600" y="826361"/>
                </a:cubicBezTo>
                <a:cubicBezTo>
                  <a:pt x="1600200" y="765070"/>
                  <a:pt x="1815548" y="427139"/>
                  <a:pt x="2047461" y="398978"/>
                </a:cubicBezTo>
                <a:cubicBezTo>
                  <a:pt x="2279374" y="370817"/>
                  <a:pt x="2392017" y="708748"/>
                  <a:pt x="2763078" y="657396"/>
                </a:cubicBezTo>
                <a:cubicBezTo>
                  <a:pt x="3134139" y="606044"/>
                  <a:pt x="3975652" y="200195"/>
                  <a:pt x="4273826" y="90865"/>
                </a:cubicBezTo>
                <a:cubicBezTo>
                  <a:pt x="4572000" y="-18465"/>
                  <a:pt x="4552121" y="1413"/>
                  <a:pt x="4552121" y="14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73" name="文本框 72"/>
          <p:cNvSpPr txBox="1"/>
          <p:nvPr/>
        </p:nvSpPr>
        <p:spPr>
          <a:xfrm>
            <a:off x="5698337" y="1811835"/>
            <a:ext cx="89338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25" dirty="0"/>
              <a:t>base</a:t>
            </a:r>
            <a:r>
              <a:rPr kumimoji="1" lang="zh-CN" altLang="en-US" sz="825" dirty="0"/>
              <a:t> </a:t>
            </a:r>
            <a:r>
              <a:rPr kumimoji="1" lang="en-US" altLang="zh-CN" sz="825" dirty="0"/>
              <a:t>line</a:t>
            </a:r>
            <a:endParaRPr kumimoji="1" lang="zh-CN" altLang="en-US" sz="825" dirty="0"/>
          </a:p>
        </p:txBody>
      </p:sp>
      <p:sp>
        <p:nvSpPr>
          <p:cNvPr id="74" name="任意形状 73"/>
          <p:cNvSpPr/>
          <p:nvPr/>
        </p:nvSpPr>
        <p:spPr>
          <a:xfrm>
            <a:off x="3130826" y="1946383"/>
            <a:ext cx="3449966" cy="1290021"/>
          </a:xfrm>
          <a:custGeom>
            <a:avLst/>
            <a:gdLst>
              <a:gd name="connsiteX0" fmla="*/ 0 w 4599954"/>
              <a:gd name="connsiteY0" fmla="*/ 1720028 h 1720028"/>
              <a:gd name="connsiteX1" fmla="*/ 665922 w 4599954"/>
              <a:gd name="connsiteY1" fmla="*/ 1252889 h 1720028"/>
              <a:gd name="connsiteX2" fmla="*/ 1341782 w 4599954"/>
              <a:gd name="connsiteY2" fmla="*/ 994472 h 1720028"/>
              <a:gd name="connsiteX3" fmla="*/ 2037522 w 4599954"/>
              <a:gd name="connsiteY3" fmla="*/ 559 h 1720028"/>
              <a:gd name="connsiteX4" fmla="*/ 2763078 w 4599954"/>
              <a:gd name="connsiteY4" fmla="*/ 1143559 h 1720028"/>
              <a:gd name="connsiteX5" fmla="*/ 4412974 w 4599954"/>
              <a:gd name="connsiteY5" fmla="*/ 676420 h 1720028"/>
              <a:gd name="connsiteX6" fmla="*/ 4562061 w 4599954"/>
              <a:gd name="connsiteY6" fmla="*/ 616785 h 172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9954" h="1720028">
                <a:moveTo>
                  <a:pt x="0" y="1720028"/>
                </a:moveTo>
                <a:cubicBezTo>
                  <a:pt x="221146" y="1546921"/>
                  <a:pt x="442292" y="1373815"/>
                  <a:pt x="665922" y="1252889"/>
                </a:cubicBezTo>
                <a:cubicBezTo>
                  <a:pt x="889552" y="1131963"/>
                  <a:pt x="1113182" y="1203194"/>
                  <a:pt x="1341782" y="994472"/>
                </a:cubicBezTo>
                <a:cubicBezTo>
                  <a:pt x="1570382" y="785750"/>
                  <a:pt x="1800639" y="-24289"/>
                  <a:pt x="2037522" y="559"/>
                </a:cubicBezTo>
                <a:cubicBezTo>
                  <a:pt x="2274405" y="25407"/>
                  <a:pt x="2367169" y="1030916"/>
                  <a:pt x="2763078" y="1143559"/>
                </a:cubicBezTo>
                <a:lnTo>
                  <a:pt x="4412974" y="676420"/>
                </a:lnTo>
                <a:cubicBezTo>
                  <a:pt x="4712805" y="588624"/>
                  <a:pt x="4562061" y="616785"/>
                  <a:pt x="4562061" y="61678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75" name="文本框 74"/>
          <p:cNvSpPr txBox="1"/>
          <p:nvPr/>
        </p:nvSpPr>
        <p:spPr>
          <a:xfrm>
            <a:off x="5876512" y="3512215"/>
            <a:ext cx="2922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 smtClean="0"/>
              <a:t>由于最终用户对</a:t>
            </a:r>
            <a:r>
              <a:rPr kumimoji="1" lang="zh-CN" altLang="en-US" sz="1050" dirty="0"/>
              <a:t>频繁变化的版本所带来的稳定性确实非常抵触，所以</a:t>
            </a:r>
            <a:r>
              <a:rPr kumimoji="1" lang="zh-CN" altLang="en-US" sz="1050" dirty="0" smtClean="0"/>
              <a:t>，</a:t>
            </a:r>
            <a:r>
              <a:rPr kumimoji="1" lang="en-US" altLang="zh-CN" sz="1050" dirty="0" smtClean="0"/>
              <a:t>Linux</a:t>
            </a:r>
            <a:r>
              <a:rPr kumimoji="1" lang="zh-CN" altLang="en-US" sz="1050" dirty="0" smtClean="0"/>
              <a:t>在发行时</a:t>
            </a:r>
            <a:r>
              <a:rPr kumimoji="1" lang="zh-CN" altLang="en-US" sz="1050" dirty="0"/>
              <a:t>，有发行商从社区中自行选择每一个项目的某个版本，加以长期维护和支持</a:t>
            </a:r>
            <a:r>
              <a:rPr kumimoji="1" lang="zh-CN" altLang="en-US" sz="1050" dirty="0" smtClean="0"/>
              <a:t>后进行发行</a:t>
            </a:r>
            <a:endParaRPr kumimoji="1" lang="en-US" altLang="zh-CN" sz="1050" dirty="0"/>
          </a:p>
          <a:p>
            <a:r>
              <a:rPr kumimoji="1" lang="zh-CN" altLang="en-US" sz="1100" b="1" dirty="0" smtClean="0"/>
              <a:t>企业版发行和社区版发行分别针对不同的用户群体</a:t>
            </a:r>
            <a:endParaRPr kumimoji="1" lang="zh-CN" altLang="en-US" sz="1100" b="1" dirty="0"/>
          </a:p>
        </p:txBody>
      </p:sp>
      <p:sp>
        <p:nvSpPr>
          <p:cNvPr id="76" name="文本框 75"/>
          <p:cNvSpPr txBox="1"/>
          <p:nvPr/>
        </p:nvSpPr>
        <p:spPr>
          <a:xfrm>
            <a:off x="462170" y="4655652"/>
            <a:ext cx="235557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50" dirty="0"/>
              <a:t>注：版本标示为示意，可能有不准确的情况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6591718" y="906792"/>
            <a:ext cx="1458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smtClean="0"/>
              <a:t>Linux</a:t>
            </a:r>
            <a:r>
              <a:rPr kumimoji="1" lang="zh-CN" altLang="en-US" sz="1350" dirty="0" smtClean="0"/>
              <a:t>发行</a:t>
            </a:r>
            <a:r>
              <a:rPr kumimoji="1" lang="zh-CN" altLang="en-US" sz="1350" dirty="0"/>
              <a:t>版</a:t>
            </a:r>
          </a:p>
        </p:txBody>
      </p:sp>
      <p:sp>
        <p:nvSpPr>
          <p:cNvPr id="2" name="矩形 1"/>
          <p:cNvSpPr/>
          <p:nvPr/>
        </p:nvSpPr>
        <p:spPr>
          <a:xfrm>
            <a:off x="6784129" y="1333334"/>
            <a:ext cx="21083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 smtClean="0"/>
              <a:t>Red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/>
              <a:t>Hat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Enterprise</a:t>
            </a:r>
            <a:r>
              <a:rPr kumimoji="1" lang="zh-CN" altLang="en-US" sz="1200" dirty="0"/>
              <a:t> </a:t>
            </a:r>
            <a:r>
              <a:rPr kumimoji="1" lang="en-US" altLang="zh-CN" sz="1200" dirty="0" smtClean="0"/>
              <a:t>Linux</a:t>
            </a:r>
          </a:p>
          <a:p>
            <a:r>
              <a:rPr lang="en-US" altLang="zh-CN" sz="1200" dirty="0"/>
              <a:t>Oracle</a:t>
            </a:r>
            <a:r>
              <a:rPr lang="zh-CN" altLang="en-US" sz="1200" dirty="0"/>
              <a:t> </a:t>
            </a:r>
            <a:r>
              <a:rPr lang="en-US" altLang="zh-CN" sz="1200" dirty="0" smtClean="0"/>
              <a:t>Linux</a:t>
            </a:r>
            <a:endParaRPr kumimoji="1" lang="en-US" altLang="zh-CN" sz="1200" dirty="0"/>
          </a:p>
          <a:p>
            <a:r>
              <a:rPr kumimoji="1" lang="en-US" altLang="zh-CN" sz="1200" dirty="0" err="1"/>
              <a:t>Suse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Enterprise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Linux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Server</a:t>
            </a:r>
          </a:p>
          <a:p>
            <a:r>
              <a:rPr kumimoji="1" lang="zh-CN" altLang="en-US" sz="1200" dirty="0"/>
              <a:t>中标</a:t>
            </a:r>
            <a:r>
              <a:rPr kumimoji="1" lang="zh-CN" altLang="en-US" sz="1200" dirty="0" smtClean="0"/>
              <a:t>麒麟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Fedora</a:t>
            </a:r>
            <a:endParaRPr kumimoji="1" lang="en-US" altLang="zh-CN" sz="1200" dirty="0"/>
          </a:p>
          <a:p>
            <a:r>
              <a:rPr lang="en-US" altLang="zh-CN" sz="1200" dirty="0"/>
              <a:t>Ubuntu</a:t>
            </a:r>
          </a:p>
          <a:p>
            <a:r>
              <a:rPr kumimoji="1" lang="en-US" altLang="zh-CN" sz="1200" dirty="0" err="1"/>
              <a:t>Debian</a:t>
            </a:r>
            <a:endParaRPr kumimoji="1" lang="en-US" altLang="zh-CN" sz="1200" dirty="0"/>
          </a:p>
          <a:p>
            <a:r>
              <a:rPr lang="en-US" altLang="zh-CN" sz="1200" dirty="0"/>
              <a:t>Linux</a:t>
            </a:r>
            <a:r>
              <a:rPr lang="zh-CN" altLang="en-US" sz="1200" dirty="0"/>
              <a:t> </a:t>
            </a:r>
            <a:r>
              <a:rPr lang="en-US" altLang="zh-CN" sz="1200" dirty="0" smtClean="0"/>
              <a:t>Mint</a:t>
            </a:r>
            <a:endParaRPr kumimoji="1" lang="en-US" altLang="zh-CN" sz="1200" dirty="0"/>
          </a:p>
          <a:p>
            <a:r>
              <a:rPr kumimoji="1" lang="mr-IN" altLang="zh-CN" sz="1200" dirty="0" smtClean="0"/>
              <a:t>…</a:t>
            </a:r>
            <a:endParaRPr lang="en-US" altLang="zh-CN" sz="1200" dirty="0" smtClean="0"/>
          </a:p>
        </p:txBody>
      </p:sp>
      <p:sp>
        <p:nvSpPr>
          <p:cNvPr id="68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Linux</a:t>
            </a:r>
            <a:r>
              <a:rPr lang="zh-CN" altLang="en-US" dirty="0" smtClean="0"/>
              <a:t>的发行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152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主流的企业版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对比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937423"/>
              </p:ext>
            </p:extLst>
          </p:nvPr>
        </p:nvGraphicFramePr>
        <p:xfrm>
          <a:off x="300536" y="987574"/>
          <a:ext cx="8537448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221992"/>
                <a:gridCol w="2109216"/>
              </a:tblGrid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Red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Hat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Novel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Oracle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Linux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全球市场占有率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第一（</a:t>
                      </a:r>
                      <a:r>
                        <a:rPr lang="en-US" altLang="zh-CN" sz="1400" dirty="0" smtClean="0"/>
                        <a:t>70~75</a:t>
                      </a:r>
                      <a:r>
                        <a:rPr lang="zh-CN" altLang="en-US" sz="1400" dirty="0" smtClean="0"/>
                        <a:t>）</a:t>
                      </a:r>
                      <a:r>
                        <a:rPr lang="en-US" altLang="zh-CN" sz="1400" dirty="0" smtClean="0"/>
                        <a:t>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第二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第三 </a:t>
                      </a:r>
                      <a:r>
                        <a:rPr lang="en-US" altLang="zh-CN" sz="1400" dirty="0" smtClean="0"/>
                        <a:t>(10~15)%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第三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第二</a:t>
                      </a:r>
                      <a:r>
                        <a:rPr lang="en-US" altLang="zh-CN" sz="1400" dirty="0" smtClean="0"/>
                        <a:t>(8-10)%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Linux</a:t>
                      </a:r>
                      <a:r>
                        <a:rPr lang="zh-CN" altLang="en-US" sz="1400" dirty="0" smtClean="0"/>
                        <a:t>内核贡献（</a:t>
                      </a:r>
                      <a:r>
                        <a:rPr lang="en-US" altLang="zh-CN" sz="1400" dirty="0" smtClean="0"/>
                        <a:t>2.6.32</a:t>
                      </a:r>
                      <a:r>
                        <a:rPr lang="zh-CN" altLang="en-US" sz="1400" dirty="0" smtClean="0"/>
                        <a:t>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第一  </a:t>
                      </a:r>
                      <a:r>
                        <a:rPr lang="en-US" altLang="zh-CN" sz="1400" dirty="0" smtClean="0"/>
                        <a:t>9.5%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第二 </a:t>
                      </a:r>
                      <a:r>
                        <a:rPr lang="en-US" altLang="zh-CN" sz="1400" dirty="0" smtClean="0"/>
                        <a:t>6.1%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第三 </a:t>
                      </a:r>
                      <a:r>
                        <a:rPr lang="en-US" altLang="zh-CN" sz="1400" dirty="0" smtClean="0"/>
                        <a:t>3.0%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Linux</a:t>
                      </a:r>
                      <a:r>
                        <a:rPr lang="zh-CN" altLang="en-US" sz="1400" dirty="0" smtClean="0"/>
                        <a:t>内核贡献（</a:t>
                      </a:r>
                      <a:r>
                        <a:rPr lang="en-US" altLang="zh-CN" sz="1400" dirty="0" smtClean="0"/>
                        <a:t>3.10</a:t>
                      </a:r>
                      <a:r>
                        <a:rPr lang="zh-CN" altLang="en-US" sz="1400" dirty="0" smtClean="0"/>
                        <a:t>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第一 </a:t>
                      </a:r>
                      <a:r>
                        <a:rPr lang="en-US" altLang="zh-CN" sz="1400" dirty="0" smtClean="0"/>
                        <a:t>9.4%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第二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2.5%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第三 </a:t>
                      </a:r>
                      <a:r>
                        <a:rPr lang="en-US" altLang="zh-CN" sz="1400" dirty="0" smtClean="0"/>
                        <a:t>1.3%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当前主流发行版本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RHEL6</a:t>
                      </a:r>
                      <a:r>
                        <a:rPr lang="zh-CN" altLang="en-US" sz="1400" dirty="0" smtClean="0"/>
                        <a:t>、</a:t>
                      </a:r>
                      <a:r>
                        <a:rPr lang="en-US" altLang="zh-CN" sz="1400" dirty="0" smtClean="0"/>
                        <a:t>RHEL7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SLES11</a:t>
                      </a:r>
                      <a:r>
                        <a:rPr lang="zh-CN" altLang="en-US" sz="1400" dirty="0" smtClean="0"/>
                        <a:t>、</a:t>
                      </a:r>
                      <a:r>
                        <a:rPr lang="en-US" altLang="zh-CN" sz="1400" dirty="0" smtClean="0"/>
                        <a:t>SLES12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OL6</a:t>
                      </a:r>
                      <a:r>
                        <a:rPr lang="zh-CN" altLang="en-US" sz="1400" dirty="0" smtClean="0"/>
                        <a:t>、</a:t>
                      </a:r>
                      <a:r>
                        <a:rPr lang="en-US" altLang="zh-CN" sz="1400" dirty="0" smtClean="0"/>
                        <a:t>OL7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内核版本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rhel6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2.6.32</a:t>
                      </a:r>
                    </a:p>
                    <a:p>
                      <a:r>
                        <a:rPr lang="en-US" altLang="zh-CN" sz="1400" baseline="0" dirty="0" smtClean="0"/>
                        <a:t>rhel7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3.10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SLES11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2.6.27</a:t>
                      </a:r>
                    </a:p>
                    <a:p>
                      <a:r>
                        <a:rPr lang="en-US" altLang="zh-CN" sz="1400" dirty="0" smtClean="0"/>
                        <a:t>SLES11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SP1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2.6.32</a:t>
                      </a:r>
                    </a:p>
                    <a:p>
                      <a:r>
                        <a:rPr lang="en-US" altLang="zh-CN" sz="1400" dirty="0" smtClean="0"/>
                        <a:t>SLES11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SP2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-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SP4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3.0</a:t>
                      </a:r>
                    </a:p>
                    <a:p>
                      <a:r>
                        <a:rPr lang="en-US" altLang="zh-CN" sz="1400" baseline="0" dirty="0" smtClean="0"/>
                        <a:t>SLES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12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&amp;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SP1</a:t>
                      </a:r>
                      <a:r>
                        <a:rPr lang="zh-CN" altLang="en-US" sz="1400" baseline="0" dirty="0" smtClean="0"/>
                        <a:t>  </a:t>
                      </a:r>
                      <a:r>
                        <a:rPr lang="en-US" altLang="zh-CN" sz="1400" baseline="0" dirty="0" smtClean="0"/>
                        <a:t>3.12</a:t>
                      </a:r>
                    </a:p>
                    <a:p>
                      <a:r>
                        <a:rPr lang="en-US" altLang="zh-CN" sz="1400" dirty="0" smtClean="0"/>
                        <a:t>SLES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12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SP2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SP3</a:t>
                      </a:r>
                      <a:r>
                        <a:rPr lang="zh-CN" altLang="en-US" sz="1400" dirty="0" smtClean="0"/>
                        <a:t>  </a:t>
                      </a:r>
                      <a:r>
                        <a:rPr lang="en-US" altLang="zh-CN" sz="1400" dirty="0" smtClean="0"/>
                        <a:t>4.4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Oracle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Linux6</a:t>
                      </a:r>
                      <a:r>
                        <a:rPr lang="zh-CN" altLang="en-US" sz="1400" baseline="0" dirty="0" smtClean="0"/>
                        <a:t>  </a:t>
                      </a:r>
                      <a:r>
                        <a:rPr lang="en-US" altLang="zh-CN" sz="1400" baseline="0" dirty="0" smtClean="0"/>
                        <a:t>2.6.32/4.1</a:t>
                      </a:r>
                      <a:r>
                        <a:rPr lang="zh-CN" altLang="en-US" sz="1400" baseline="0" dirty="0" smtClean="0"/>
                        <a:t>可选</a:t>
                      </a:r>
                      <a:endParaRPr lang="en-US" altLang="zh-CN" sz="1400" baseline="0" dirty="0" smtClean="0"/>
                    </a:p>
                    <a:p>
                      <a:r>
                        <a:rPr lang="en-US" altLang="zh-CN" sz="1400" baseline="0" dirty="0" smtClean="0"/>
                        <a:t>Oracle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Linux7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3.10/4.1</a:t>
                      </a:r>
                      <a:r>
                        <a:rPr lang="zh-CN" altLang="en-US" sz="1400" baseline="0" dirty="0" smtClean="0"/>
                        <a:t>可选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glibc</a:t>
                      </a:r>
                      <a:r>
                        <a:rPr lang="zh-CN" altLang="en-US" sz="1400" dirty="0" smtClean="0"/>
                        <a:t>版本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RHEL6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2.12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RHEL7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2.17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SLES11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SP4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it-IT" altLang="zh-CN" sz="1400" dirty="0" err="1" smtClean="0"/>
                        <a:t>glibc</a:t>
                      </a:r>
                      <a:r>
                        <a:rPr lang="it-IT" altLang="zh-CN" sz="1400" dirty="0" smtClean="0"/>
                        <a:t> 2.11.3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SLES12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SP2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err="1" smtClean="0"/>
                        <a:t>glibc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2.22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Oracle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Linux6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2.12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Oracle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Linux7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2.17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Linux</a:t>
            </a:r>
            <a:r>
              <a:rPr lang="zh-CN" altLang="en-US" dirty="0" smtClean="0"/>
              <a:t>的职业方向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300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当前的技术热点几乎都和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-OpenStack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-Hadoop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分布式架构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-Docker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自动化运维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Ansible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Puppet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DevOps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mr-I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55" y="860754"/>
            <a:ext cx="2185441" cy="1541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203" y="1631262"/>
            <a:ext cx="1941996" cy="1941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259" y="3192627"/>
            <a:ext cx="2319370" cy="14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67544" y="26749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联系我们</a:t>
            </a:r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539552" y="1131590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552" y="1707654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FF4343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539552" y="2283718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FFCE33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539552" y="2859782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539552" y="3435846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文本框 176"/>
          <p:cNvSpPr txBox="1"/>
          <p:nvPr/>
        </p:nvSpPr>
        <p:spPr>
          <a:xfrm>
            <a:off x="983702" y="1142623"/>
            <a:ext cx="3084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中讯环亚官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网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www.zhongxunedu.com</a:t>
            </a:r>
          </a:p>
        </p:txBody>
      </p:sp>
      <p:sp>
        <p:nvSpPr>
          <p:cNvPr id="52" name="文本框 176"/>
          <p:cNvSpPr txBox="1"/>
          <p:nvPr/>
        </p:nvSpPr>
        <p:spPr>
          <a:xfrm>
            <a:off x="987718" y="1733785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公司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总机：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010-82435075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3" name="文本框 176"/>
          <p:cNvSpPr txBox="1"/>
          <p:nvPr/>
        </p:nvSpPr>
        <p:spPr>
          <a:xfrm>
            <a:off x="997756" y="2309849"/>
            <a:ext cx="4605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公司地址：北京市海淀区马甸东路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19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号金澳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国际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12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层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1202-1203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4" name="文本框 176"/>
          <p:cNvSpPr txBox="1"/>
          <p:nvPr/>
        </p:nvSpPr>
        <p:spPr>
          <a:xfrm>
            <a:off x="1026240" y="2901282"/>
            <a:ext cx="3226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新浪微博：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http://weibo.com/itdreamwork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5" name="文本框 176"/>
          <p:cNvSpPr txBox="1"/>
          <p:nvPr/>
        </p:nvSpPr>
        <p:spPr>
          <a:xfrm>
            <a:off x="1026240" y="346197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微信公众号：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42962" y="2053912"/>
            <a:ext cx="3909558" cy="3024375"/>
            <a:chOff x="5054930" y="2053912"/>
            <a:chExt cx="3909558" cy="3024375"/>
          </a:xfrm>
        </p:grpSpPr>
        <p:grpSp>
          <p:nvGrpSpPr>
            <p:cNvPr id="67" name="组合 66"/>
            <p:cNvGrpSpPr/>
            <p:nvPr/>
          </p:nvGrpSpPr>
          <p:grpSpPr>
            <a:xfrm>
              <a:off x="5054930" y="2053912"/>
              <a:ext cx="3909558" cy="3024375"/>
              <a:chOff x="4932040" y="1995686"/>
              <a:chExt cx="3909558" cy="3024375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4932040" y="1995686"/>
                <a:ext cx="3909558" cy="3024375"/>
                <a:chOff x="3563888" y="1024070"/>
                <a:chExt cx="5351666" cy="4139968"/>
              </a:xfrm>
            </p:grpSpPr>
            <p:pic>
              <p:nvPicPr>
                <p:cNvPr id="64" name="Picture 4" descr="D:\IT梦工场\IT梦工场\梦想咖啡\imac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42" t="13283" r="12271" b="11104"/>
                <a:stretch/>
              </p:blipFill>
              <p:spPr bwMode="auto">
                <a:xfrm>
                  <a:off x="3563888" y="1024070"/>
                  <a:ext cx="5351666" cy="4139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736"/>
                <a:stretch/>
              </p:blipFill>
              <p:spPr bwMode="auto">
                <a:xfrm>
                  <a:off x="3887784" y="1347614"/>
                  <a:ext cx="4668154" cy="2625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8656" y="2211751"/>
                <a:ext cx="3410231" cy="1946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8335" y="2263676"/>
              <a:ext cx="3413442" cy="1944704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801903" y="3507854"/>
            <a:ext cx="1447840" cy="1224136"/>
            <a:chOff x="1801903" y="3435846"/>
            <a:chExt cx="1447840" cy="1224136"/>
          </a:xfrm>
        </p:grpSpPr>
        <p:sp>
          <p:nvSpPr>
            <p:cNvPr id="24" name="TextBox 57"/>
            <p:cNvSpPr txBox="1"/>
            <p:nvPr/>
          </p:nvSpPr>
          <p:spPr>
            <a:xfrm>
              <a:off x="1801903" y="4152151"/>
              <a:ext cx="14478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微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信号：</a:t>
              </a:r>
              <a:r>
                <a:rPr lang="en-US" altLang="zh-CN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it-dream</a:t>
              </a:r>
            </a:p>
            <a:p>
              <a:pPr algn="ctr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每天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分享技术干货</a:t>
              </a: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畅享送礼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优惠活动</a:t>
              </a: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3435846"/>
              <a:ext cx="762473" cy="762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66667E-6 -4.07407E-6 L -1.66667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IT梦工场\IT梦工场\PPT模板、word公司介绍\IT梦工场公司介绍PPT模板\IT梦工场公司介绍 2014.7.11\IT梦工场公司介绍2015.6.8\封面背景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0" y="3811"/>
            <a:ext cx="915383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03648" y="2099052"/>
            <a:ext cx="63367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00" b="1" dirty="0" smtClean="0">
                <a:solidFill>
                  <a:srgbClr val="CD3F3F"/>
                </a:solidFill>
                <a:latin typeface="微软雅黑" pitchFamily="34" charset="-122"/>
                <a:ea typeface="微软雅黑" pitchFamily="34" charset="-122"/>
              </a:rPr>
              <a:t>感谢观看，也希望您能记住我们</a:t>
            </a:r>
            <a:endParaRPr lang="en-US" altLang="zh-CN" sz="3400" b="1" dirty="0" smtClean="0">
              <a:solidFill>
                <a:srgbClr val="CD3F3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7664" y="1667004"/>
            <a:ext cx="6048672" cy="112658"/>
            <a:chOff x="1187624" y="1162948"/>
            <a:chExt cx="6048672" cy="112658"/>
          </a:xfrm>
        </p:grpSpPr>
        <p:sp>
          <p:nvSpPr>
            <p:cNvPr id="18" name="矩形 17"/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47664" y="2963148"/>
            <a:ext cx="6048672" cy="112658"/>
            <a:chOff x="1187624" y="1162948"/>
            <a:chExt cx="6048672" cy="112658"/>
          </a:xfrm>
        </p:grpSpPr>
        <p:sp>
          <p:nvSpPr>
            <p:cNvPr id="26" name="矩形 25"/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Rectangle 1"/>
          <p:cNvSpPr>
            <a:spLocks noChangeArrowheads="1"/>
          </p:cNvSpPr>
          <p:nvPr/>
        </p:nvSpPr>
        <p:spPr bwMode="auto">
          <a:xfrm>
            <a:off x="4283968" y="4075506"/>
            <a:ext cx="4680520" cy="819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中讯环亚官网：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www.zhongxunedu.com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全国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客服电话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：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010-82435075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公司地址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：</a:t>
            </a:r>
            <a:r>
              <a:rPr lang="zh-CN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北京市海淀区马甸东路</a:t>
            </a:r>
            <a:r>
              <a:rPr lang="en-US" altLang="zh-CN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19</a:t>
            </a:r>
            <a:r>
              <a:rPr lang="zh-CN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号金澳</a:t>
            </a:r>
            <a:r>
              <a:rPr lang="zh-CN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国际</a:t>
            </a:r>
            <a:r>
              <a:rPr lang="en-US" altLang="zh-CN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12</a:t>
            </a:r>
            <a:r>
              <a:rPr lang="zh-CN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层</a:t>
            </a:r>
            <a:r>
              <a:rPr lang="en-US" altLang="zh-CN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1202-1203</a:t>
            </a:r>
            <a:endParaRPr lang="zh-CN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51520" y="289270"/>
            <a:ext cx="2069797" cy="698304"/>
            <a:chOff x="3563888" y="903226"/>
            <a:chExt cx="2069797" cy="698304"/>
          </a:xfrm>
        </p:grpSpPr>
        <p:sp>
          <p:nvSpPr>
            <p:cNvPr id="34" name="矩形 33"/>
            <p:cNvSpPr/>
            <p:nvPr/>
          </p:nvSpPr>
          <p:spPr>
            <a:xfrm>
              <a:off x="3563888" y="1347614"/>
              <a:ext cx="2069797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人才培养整体解决方案提供专家</a:t>
              </a: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289" y="903226"/>
              <a:ext cx="1731807" cy="444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67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8000">
        <p14:ripple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大教堂与集市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9" y="1203598"/>
            <a:ext cx="1963298" cy="2952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347614"/>
            <a:ext cx="3367021" cy="25252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51920" y="415592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不同的构建方式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开源起源于黑客文化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1059582"/>
            <a:ext cx="4030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一个好的软件更多是来源于程序员个人的需求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把你的用户当成开发合作者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对待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测试者当作最珍贵的资源对待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“设计上的完美不是没有东西可以再加，而是没有东西可以再减。”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当你对一个程序不再感兴趣时，你最后的责任就是把它交给一个可以胜任的接棒者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1" name="组 10"/>
          <p:cNvGrpSpPr/>
          <p:nvPr/>
        </p:nvGrpSpPr>
        <p:grpSpPr>
          <a:xfrm>
            <a:off x="4642260" y="1275606"/>
            <a:ext cx="4355976" cy="3042791"/>
            <a:chOff x="4254499" y="915566"/>
            <a:chExt cx="4889501" cy="318680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4500" y="915566"/>
              <a:ext cx="4889500" cy="16637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4499" y="2579266"/>
              <a:ext cx="4885225" cy="1523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8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大教堂和集市的软件开发方式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传统大型软件公司的开发模式就像是艰难而缓慢的大教堂建造工程， 它有着严密的管理和封闭的集中式结构， 但在创新上、 生产力上和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控制上却落后于集市模式。 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集市模式是一种并行的、 对等的扁平化开发结构， 其参与者大多来自于互联网上的志愿者， 结构松散， 来去自由， 就像是一个乱糟糟的集市， 但就是这样的组织形式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，却因为其开放性带来种种好处，成就了当今的开源软件世界。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KISS</a:t>
            </a:r>
            <a:r>
              <a:rPr lang="zh-CN" altLang="en-US" dirty="0"/>
              <a:t>哲学</a:t>
            </a:r>
          </a:p>
        </p:txBody>
      </p:sp>
      <p:sp>
        <p:nvSpPr>
          <p:cNvPr id="5" name="矩形 4"/>
          <p:cNvSpPr/>
          <p:nvPr/>
        </p:nvSpPr>
        <p:spPr>
          <a:xfrm>
            <a:off x="2339752" y="1635646"/>
            <a:ext cx="8064896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Keep It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Simple,Stupid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38878" y="3337523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大重全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1206" y="3337523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小轻快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95736" y="4011910"/>
            <a:ext cx="457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如果一个项目，在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个月内无法完成开发并上线，那这个项目就是失败的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17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开放和自由的文化</a:t>
            </a:r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开源文化中，最重要的就是开放和自由，所有开源的参与者，包括管理团队、程序员、用户，都是开放并自由的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OpenSource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开源生态，实际上也是“眼球”生态，只有热门、有效的项目才能被广大群众支持并获得生存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6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开源的安全性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系统的安全性只取决于它所拥有的秘密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开源保证了“透明度”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开源软件的安全性也来自于“同业审查”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开源软件堆栈</a:t>
            </a:r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273630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目前开源软件已经成熟的使用在了企业所使用的每一层应用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最大的开源软件托管社区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92" y="1059582"/>
            <a:ext cx="5345792" cy="34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开源软件常用协议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4509"/>
          <a:stretch/>
        </p:blipFill>
        <p:spPr>
          <a:xfrm>
            <a:off x="1043608" y="843558"/>
            <a:ext cx="7020272" cy="37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3341</TotalTime>
  <Words>1172</Words>
  <Application>Microsoft Macintosh PowerPoint</Application>
  <PresentationFormat>全屏显示(16:9)</PresentationFormat>
  <Paragraphs>188</Paragraphs>
  <Slides>18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Arial Unicode MS</vt:lpstr>
      <vt:lpstr>Calibri</vt:lpstr>
      <vt:lpstr>Mangal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959</cp:revision>
  <dcterms:modified xsi:type="dcterms:W3CDTF">2018-10-07T10:33:23Z</dcterms:modified>
</cp:coreProperties>
</file>